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58" r:id="rId4"/>
    <p:sldId id="257" r:id="rId5"/>
    <p:sldId id="259" r:id="rId6"/>
    <p:sldId id="260" r:id="rId7"/>
    <p:sldId id="262" r:id="rId8"/>
    <p:sldId id="263" r:id="rId9"/>
    <p:sldId id="264" r:id="rId10"/>
    <p:sldId id="266" r:id="rId11"/>
    <p:sldId id="268" r:id="rId12"/>
    <p:sldId id="265" r:id="rId13"/>
    <p:sldId id="267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6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ysql.com/products/workbench/" TargetMode="External"/><Relationship Id="rId3" Type="http://schemas.openxmlformats.org/officeDocument/2006/relationships/hyperlink" Target="https://www.php.net/" TargetMode="External"/><Relationship Id="rId7" Type="http://schemas.openxmlformats.org/officeDocument/2006/relationships/hyperlink" Target="https://www.adminer.org/cs/" TargetMode="External"/><Relationship Id="rId2" Type="http://schemas.openxmlformats.org/officeDocument/2006/relationships/hyperlink" Target="https://httpd.apache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hpmyadmin.net/" TargetMode="External"/><Relationship Id="rId5" Type="http://schemas.openxmlformats.org/officeDocument/2006/relationships/hyperlink" Target="https://mariadb.org/" TargetMode="External"/><Relationship Id="rId4" Type="http://schemas.openxmlformats.org/officeDocument/2006/relationships/hyperlink" Target="https://www.mysql.com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racle-patches.com/en/databases/3304-using-xampp-on-local-computer-for-web-developers" TargetMode="External"/><Relationship Id="rId2" Type="http://schemas.openxmlformats.org/officeDocument/2006/relationships/hyperlink" Target="https://www.apachefriends.org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://localhos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://localhost/projectap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D0712110-0BC1-4B31-B3BB-63B44222E8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466B5F3-C053-4580-B04A-1EF9498882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84443D9-BC17-434D-8524-E2355A7E49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616" y="962902"/>
            <a:ext cx="4176384" cy="2380828"/>
          </a:xfrm>
        </p:spPr>
        <p:txBody>
          <a:bodyPr>
            <a:normAutofit/>
          </a:bodyPr>
          <a:lstStyle/>
          <a:p>
            <a:r>
              <a:rPr lang="cs-CZ" sz="4800" dirty="0"/>
              <a:t>Webová aplikace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09D51C-F463-4C25-B7D4-7CA929521A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2617" y="3531204"/>
            <a:ext cx="4171479" cy="1610643"/>
          </a:xfrm>
        </p:spPr>
        <p:txBody>
          <a:bodyPr>
            <a:normAutofit/>
          </a:bodyPr>
          <a:lstStyle/>
          <a:p>
            <a:r>
              <a:rPr lang="cs-CZ" sz="1600" dirty="0"/>
              <a:t>Běhové Lokální testovací prostředí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FA6123F2-4B61-414F-A7E5-5B7828EAC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2617" y="3528543"/>
            <a:ext cx="417147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7" name="Obrázek 6">
            <a:extLst>
              <a:ext uri="{FF2B5EF4-FFF2-40B4-BE49-F238E27FC236}">
                <a16:creationId xmlns:a16="http://schemas.microsoft.com/office/drawing/2014/main" id="{D13BB298-4B67-4E5C-A0C3-F95F12F07D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4251" y="805583"/>
            <a:ext cx="4660762" cy="4660762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25CED634-E2D0-4AB7-96DD-816C9B52C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FCDDCDFB-696D-4FDF-9B58-24F71B7C3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147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CDDE5CDF-1512-4CDA-B956-23D223F8DE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B029D7D8-5A6B-4C76-94C8-15798C6C5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5C9319C-E20D-4884-952F-60B6A58C3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62C9703D-C8F9-44AD-A7C0-C2F3871F8C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 descr="Obsah obrázku snímek obrazovky&#10;&#10;Popis byl vytvořen automaticky">
            <a:extLst>
              <a:ext uri="{FF2B5EF4-FFF2-40B4-BE49-F238E27FC236}">
                <a16:creationId xmlns:a16="http://schemas.microsoft.com/office/drawing/2014/main" id="{EB5D882F-61B9-4D2A-8DC6-CE1157FE78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273401" y="0"/>
            <a:ext cx="5645198" cy="684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76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4E8FC6-FA7C-4AD3-B444-3CEC2D5AF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Editor zdrojového kódu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579AA5-30D8-4E93-BFE0-E218E2179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Univerzální Pro jednoduché projekty</a:t>
            </a:r>
          </a:p>
          <a:p>
            <a:r>
              <a:rPr lang="cs-CZ" dirty="0"/>
              <a:t>Skvělý pomocník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Pro MS Windows:</a:t>
            </a:r>
          </a:p>
          <a:p>
            <a:r>
              <a:rPr lang="cs-CZ" b="1" dirty="0"/>
              <a:t>PS </a:t>
            </a:r>
            <a:r>
              <a:rPr lang="cs-CZ" b="1" dirty="0" err="1"/>
              <a:t>Pad</a:t>
            </a:r>
            <a:r>
              <a:rPr lang="cs-CZ" b="1" dirty="0"/>
              <a:t> </a:t>
            </a:r>
            <a:r>
              <a:rPr lang="cs-CZ" dirty="0"/>
              <a:t>- http://www.pspad.com/cz/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AF1F48A-38EB-4259-8417-11B48138BE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1394" y="1853754"/>
            <a:ext cx="3250794" cy="3250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648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669046F-5838-4C7A-BBE8-A77F40FD9C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D5E6CDB-92ED-43A1-9491-C46E2C8E99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BB966BC-DC49-4138-8DEF-B1CD130339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2237" y="482171"/>
            <a:ext cx="6104331" cy="5149101"/>
            <a:chOff x="632237" y="482171"/>
            <a:chExt cx="6104331" cy="514910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DD0BD06-EC5B-4F0E-A221-562BC2BA6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237" y="482171"/>
              <a:ext cx="6104331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34200B3-EC47-4A5B-A640-7118BF6AD2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5296" y="812507"/>
              <a:ext cx="5471355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23B9DAF8-7DB4-40CB-85F8-7E02F95C6C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7042" y="984450"/>
            <a:ext cx="5145580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06AED2C-61BA-485C-9DD4-B23B6280F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18029" y="1847088"/>
            <a:ext cx="352036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142270CB-8E91-4A27-A6C5-F1AB3DFCE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8030" y="804520"/>
            <a:ext cx="3520367" cy="1049235"/>
          </a:xfrm>
        </p:spPr>
        <p:txBody>
          <a:bodyPr>
            <a:normAutofit/>
          </a:bodyPr>
          <a:lstStyle/>
          <a:p>
            <a:r>
              <a:rPr lang="cs-CZ" sz="2000" b="1" dirty="0"/>
              <a:t>IDE</a:t>
            </a:r>
            <a:r>
              <a:rPr lang="cs-CZ" sz="2000" dirty="0"/>
              <a:t> - </a:t>
            </a:r>
            <a:r>
              <a:rPr lang="cs-CZ" sz="2000" i="1" dirty="0" err="1"/>
              <a:t>Integrated</a:t>
            </a:r>
            <a:r>
              <a:rPr lang="cs-CZ" sz="2000" i="1" dirty="0"/>
              <a:t> Development Environment</a:t>
            </a:r>
            <a:br>
              <a:rPr lang="cs-CZ" sz="2000" dirty="0"/>
            </a:br>
            <a:endParaRPr lang="cs-CZ" sz="2000" dirty="0"/>
          </a:p>
        </p:txBody>
      </p:sp>
      <p:pic>
        <p:nvPicPr>
          <p:cNvPr id="5" name="Zástupný obsah 4" descr="Obsah obrázku kreslení&#10;&#10;Popis byl vytvořen automaticky">
            <a:extLst>
              <a:ext uri="{FF2B5EF4-FFF2-40B4-BE49-F238E27FC236}">
                <a16:creationId xmlns:a16="http://schemas.microsoft.com/office/drawing/2014/main" id="{AF0DD90D-B85B-4017-83C1-3BACCB4F1A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223" y="1644107"/>
            <a:ext cx="4825148" cy="2810648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F5CC7E1-3606-48B0-9DFD-42ADF84C6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029" y="2015732"/>
            <a:ext cx="3520368" cy="3450613"/>
          </a:xfrm>
        </p:spPr>
        <p:txBody>
          <a:bodyPr>
            <a:normAutofit/>
          </a:bodyPr>
          <a:lstStyle/>
          <a:p>
            <a:r>
              <a:rPr lang="cs-CZ" dirty="0"/>
              <a:t>Pro náročnější projekty</a:t>
            </a:r>
          </a:p>
          <a:p>
            <a:r>
              <a:rPr lang="cs-CZ" dirty="0"/>
              <a:t>Vývojové prostředí</a:t>
            </a:r>
          </a:p>
          <a:p>
            <a:r>
              <a:rPr lang="cs-CZ" dirty="0" err="1"/>
              <a:t>Debbuger</a:t>
            </a:r>
            <a:endParaRPr lang="cs-CZ" dirty="0"/>
          </a:p>
          <a:p>
            <a:r>
              <a:rPr lang="cs-CZ" dirty="0"/>
              <a:t>…</a:t>
            </a:r>
            <a:endParaRPr lang="en-US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7EFCF05C-6070-460B-8E60-12BE3EFD19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FD731F1-726F-453E-9516-3058095DE9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535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9DE17C-BE5E-489E-9152-73BF83664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Netbeans</a:t>
            </a:r>
            <a:r>
              <a:rPr lang="cs-CZ" dirty="0"/>
              <a:t> - FREE and 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F4C6E2-03A8-4A2E-AACF-763E38260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vývoj aplikací v PHP</a:t>
            </a:r>
          </a:p>
          <a:p>
            <a:r>
              <a:rPr lang="cs-CZ" dirty="0"/>
              <a:t>https://netbeans.org/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AE216F8-89C2-4F64-9A7F-7C19F1FDA9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1627" y="782325"/>
            <a:ext cx="2142857" cy="2142857"/>
          </a:xfrm>
          <a:prstGeom prst="rect">
            <a:avLst/>
          </a:prstGeom>
        </p:spPr>
      </p:pic>
      <p:pic>
        <p:nvPicPr>
          <p:cNvPr id="7" name="Obrázek 6" descr="Obsah obrázku snímek obrazovky&#10;&#10;Popis byl vytvořen automaticky">
            <a:extLst>
              <a:ext uri="{FF2B5EF4-FFF2-40B4-BE49-F238E27FC236}">
                <a16:creationId xmlns:a16="http://schemas.microsoft.com/office/drawing/2014/main" id="{63633D24-8E1B-4107-B65C-ED68FA18B7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5922" y="3208160"/>
            <a:ext cx="5715798" cy="3496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6586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5C3D674-3D59-4E93-80CA-0C0A9095E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884B8F8-FDC9-498B-9960-5D7260AFC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417737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C7D554C8-2220-4CF4-9833-86CD8B669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4176511" cy="1049235"/>
          </a:xfrm>
        </p:spPr>
        <p:txBody>
          <a:bodyPr>
            <a:normAutofit/>
          </a:bodyPr>
          <a:lstStyle/>
          <a:p>
            <a:r>
              <a:rPr lang="cs-CZ" dirty="0"/>
              <a:t>PHP </a:t>
            </a:r>
            <a:r>
              <a:rPr lang="cs-CZ" dirty="0" err="1"/>
              <a:t>Storm</a:t>
            </a:r>
            <a:endParaRPr lang="cs-CZ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F2A81E1-BCBE-426B-8C09-33274E694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F56A87E-E04B-4F0A-9626-1B821687A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1" y="2015732"/>
            <a:ext cx="4172212" cy="3450613"/>
          </a:xfrm>
        </p:spPr>
        <p:txBody>
          <a:bodyPr>
            <a:normAutofit/>
          </a:bodyPr>
          <a:lstStyle/>
          <a:p>
            <a:r>
              <a:rPr lang="cs-CZ" dirty="0"/>
              <a:t>Komerční</a:t>
            </a:r>
          </a:p>
          <a:p>
            <a:r>
              <a:rPr lang="cs-CZ" dirty="0"/>
              <a:t>Podpora HTML, CSS a JS</a:t>
            </a:r>
          </a:p>
          <a:p>
            <a:r>
              <a:rPr lang="cs-CZ" dirty="0" err="1"/>
              <a:t>Debbuger</a:t>
            </a:r>
            <a:endParaRPr lang="cs-CZ" dirty="0"/>
          </a:p>
          <a:p>
            <a:r>
              <a:rPr lang="cs-CZ" dirty="0"/>
              <a:t>Spousta </a:t>
            </a:r>
            <a:r>
              <a:rPr lang="cs-CZ" dirty="0" err="1"/>
              <a:t>plugginů</a:t>
            </a:r>
            <a:endParaRPr lang="cs-CZ" dirty="0"/>
          </a:p>
          <a:p>
            <a:r>
              <a:rPr lang="cs-CZ" dirty="0"/>
              <a:t>Jednička pro PHP</a:t>
            </a:r>
          </a:p>
          <a:p>
            <a:r>
              <a:rPr lang="cs-CZ" dirty="0"/>
              <a:t>Verze pro studenty …</a:t>
            </a:r>
          </a:p>
          <a:p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0AC07A8F-7C1E-44BD-AF55-9DB64F6CB5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4251" y="805583"/>
            <a:ext cx="4660762" cy="466076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9D1DDD4-5BB3-45BA-B9B3-06B62299AD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24DAE64-2302-42EA-8239-F2F0775CA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7023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18FC8DD-044C-9B08-51D8-671034793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Webové aplikace</a:t>
            </a:r>
          </a:p>
        </p:txBody>
      </p:sp>
      <p:sp>
        <p:nvSpPr>
          <p:cNvPr id="15" name="Zástupný obsah 2">
            <a:extLst>
              <a:ext uri="{FF2B5EF4-FFF2-40B4-BE49-F238E27FC236}">
                <a16:creationId xmlns:a16="http://schemas.microsoft.com/office/drawing/2014/main" id="{6C35FC52-1F23-0B37-4166-C310E3E7D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6683" y="941984"/>
            <a:ext cx="6034827" cy="4916465"/>
          </a:xfrm>
        </p:spPr>
        <p:txBody>
          <a:bodyPr anchor="t">
            <a:normAutofit fontScale="92500" lnSpcReduction="10000"/>
          </a:bodyPr>
          <a:lstStyle/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Kromě fyzických souborů statického webu (soubory HTML, CSS a JS) obsahují také fyzické soubory zvolených serverových programovacích jazyků, např. PHP (*.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php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Obsahují procesní logiku pro server, která tvoří dynamickou část.</a:t>
            </a: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Jejich tvorba je podmíněna znalostí zvoleného serverového programovacího jazyka.</a:t>
            </a: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Jejich načítání je stejně jako u webových stránek velmi rychlé, ale závisí na množství a složitosti dynamických procesů.</a:t>
            </a: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Umožňují zpracovávat data odeslaná klientem na server (např. data odeslaná registračním formulářem atp.).</a:t>
            </a: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Často pracují s připojením do databázového systému.</a:t>
            </a: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 jejich tvorbě a testování je nutné běhové prostředí, skládající se z lokálního webového serveru, interpreta zvoleného jazyka a případně databázového systému.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Dynamické weby nebo aplikace také většinou neobsahují kompletní předem dané fyzické soubory HTML, ale generují je dynamicky do připravených HTML šablon, a vkládají do těchto šablon data odpovídající požadavku klienta – např. výpis produktů e-shopu v dané kategorii, aktuální články z rubriky zpravodajského serveru atd.</a:t>
            </a:r>
          </a:p>
          <a:p>
            <a:pPr>
              <a:lnSpc>
                <a:spcPct val="110000"/>
              </a:lnSpc>
            </a:pP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880804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CDDE5CDF-1512-4CDA-B956-23D223F8DE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029D7D8-5A6B-4C76-94C8-15798C6C5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5C9319C-E20D-4884-952F-60B6A58C3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F1176DA6-4BBF-42A4-9C94-E6613CCD6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9AAB0AE-172B-4FB4-80C2-86CD6B82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 w="22225">
            <a:solidFill>
              <a:srgbClr val="E1A4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B1B26DAE-7285-4B54-9099-6D4A47B03D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tretch/>
        </p:blipFill>
        <p:spPr>
          <a:xfrm>
            <a:off x="1143941" y="643467"/>
            <a:ext cx="9904117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026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CDDE5CDF-1512-4CDA-B956-23D223F8DE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B029D7D8-5A6B-4C76-94C8-15798C6C5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5C9319C-E20D-4884-952F-60B6A58C3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F1176DA6-4BBF-42A4-9C94-E6613CCD6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9AAB0AE-172B-4FB4-80C2-86CD6B82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 w="22225">
            <a:solidFill>
              <a:srgbClr val="47E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 descr="Obsah obrázku text, mapa&#10;&#10;Popis byl vytvořen automaticky">
            <a:extLst>
              <a:ext uri="{FF2B5EF4-FFF2-40B4-BE49-F238E27FC236}">
                <a16:creationId xmlns:a16="http://schemas.microsoft.com/office/drawing/2014/main" id="{AA9ED5BF-5290-4B60-9B48-DFC5A58CC3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b="12023"/>
          <a:stretch/>
        </p:blipFill>
        <p:spPr>
          <a:xfrm>
            <a:off x="1874392" y="643467"/>
            <a:ext cx="8443215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240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CBAE32-C9B9-45AE-B5F6-89809B85B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Nezbytný SW  vývojáře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F978F1-C9C6-4C97-A4C1-289FF1C3E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Webový server </a:t>
            </a:r>
            <a:r>
              <a:rPr lang="cs-CZ" i="1" dirty="0" err="1"/>
              <a:t>Apache</a:t>
            </a:r>
            <a:r>
              <a:rPr lang="cs-CZ" i="1" dirty="0"/>
              <a:t> 2.4.x </a:t>
            </a:r>
            <a:r>
              <a:rPr lang="cs-CZ" dirty="0"/>
              <a:t>- </a:t>
            </a:r>
            <a:r>
              <a:rPr lang="cs-CZ" dirty="0">
                <a:hlinkClick r:id="rId2"/>
              </a:rPr>
              <a:t>https://httpd.apache.org/</a:t>
            </a:r>
            <a:endParaRPr lang="cs-CZ" dirty="0"/>
          </a:p>
          <a:p>
            <a:r>
              <a:rPr lang="cs-CZ" dirty="0"/>
              <a:t>Interpret </a:t>
            </a:r>
            <a:r>
              <a:rPr lang="cs-CZ" i="1" dirty="0"/>
              <a:t>PHP 7.x.x</a:t>
            </a:r>
            <a:r>
              <a:rPr lang="cs-CZ" dirty="0"/>
              <a:t> - </a:t>
            </a:r>
            <a:r>
              <a:rPr lang="cs-CZ" dirty="0">
                <a:hlinkClick r:id="rId3"/>
              </a:rPr>
              <a:t>https://www.php.net/</a:t>
            </a:r>
            <a:endParaRPr lang="cs-CZ" dirty="0"/>
          </a:p>
          <a:p>
            <a:r>
              <a:rPr lang="cs-CZ" dirty="0"/>
              <a:t>Databázový systém </a:t>
            </a:r>
            <a:r>
              <a:rPr lang="cs-CZ" i="1" dirty="0" err="1"/>
              <a:t>MySQL</a:t>
            </a:r>
            <a:r>
              <a:rPr lang="cs-CZ" i="1" dirty="0"/>
              <a:t> 5.7.x nebo 8.x </a:t>
            </a:r>
            <a:r>
              <a:rPr lang="cs-CZ" dirty="0"/>
              <a:t>- </a:t>
            </a:r>
            <a:r>
              <a:rPr lang="cs-CZ" dirty="0">
                <a:hlinkClick r:id="rId4"/>
              </a:rPr>
              <a:t>https://www.mysql.com/</a:t>
            </a:r>
            <a:endParaRPr lang="cs-CZ" dirty="0"/>
          </a:p>
          <a:p>
            <a:r>
              <a:rPr lang="cs-CZ" dirty="0"/>
              <a:t>Databázový systém </a:t>
            </a:r>
            <a:r>
              <a:rPr lang="cs-CZ" i="1" dirty="0" err="1"/>
              <a:t>MariaDb</a:t>
            </a:r>
            <a:r>
              <a:rPr lang="cs-CZ" i="1" dirty="0"/>
              <a:t> 10.x.x </a:t>
            </a:r>
            <a:r>
              <a:rPr lang="cs-CZ" dirty="0"/>
              <a:t>- </a:t>
            </a:r>
            <a:r>
              <a:rPr lang="cs-CZ" dirty="0">
                <a:hlinkClick r:id="rId5"/>
              </a:rPr>
              <a:t>https://mariadb.org/</a:t>
            </a:r>
            <a:endParaRPr lang="cs-CZ" dirty="0"/>
          </a:p>
          <a:p>
            <a:pPr lvl="1"/>
            <a:r>
              <a:rPr lang="cs-CZ" dirty="0" err="1"/>
              <a:t>PHPMyAdmin</a:t>
            </a:r>
            <a:r>
              <a:rPr lang="cs-CZ" dirty="0"/>
              <a:t> - </a:t>
            </a:r>
            <a:r>
              <a:rPr lang="cs-CZ" dirty="0">
                <a:hlinkClick r:id="rId6"/>
              </a:rPr>
              <a:t>https://www.phpmyadmin.net/</a:t>
            </a:r>
            <a:endParaRPr lang="cs-CZ" dirty="0"/>
          </a:p>
          <a:p>
            <a:pPr lvl="1"/>
            <a:r>
              <a:rPr lang="cs-CZ" dirty="0" err="1"/>
              <a:t>Adminer</a:t>
            </a:r>
            <a:r>
              <a:rPr lang="cs-CZ" dirty="0"/>
              <a:t> - </a:t>
            </a:r>
            <a:r>
              <a:rPr lang="cs-CZ" dirty="0">
                <a:hlinkClick r:id="rId7"/>
              </a:rPr>
              <a:t>https://www.adminer.org/cs/</a:t>
            </a:r>
            <a:endParaRPr lang="cs-CZ" dirty="0"/>
          </a:p>
          <a:p>
            <a:pPr lvl="1"/>
            <a:r>
              <a:rPr lang="cs-CZ" dirty="0" err="1"/>
              <a:t>MySQL</a:t>
            </a:r>
            <a:r>
              <a:rPr lang="cs-CZ" dirty="0"/>
              <a:t> </a:t>
            </a:r>
            <a:r>
              <a:rPr lang="cs-CZ" dirty="0" err="1"/>
              <a:t>Workbench</a:t>
            </a:r>
            <a:r>
              <a:rPr lang="cs-CZ" dirty="0"/>
              <a:t> - </a:t>
            </a:r>
            <a:r>
              <a:rPr lang="cs-CZ" dirty="0">
                <a:hlinkClick r:id="rId8"/>
              </a:rPr>
              <a:t>https://www.mysql.com/products/workbench/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4729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C2A4B30-77D7-4FFB-8B53-A88BD68CAB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4B87895-360E-4808-975E-3FC056CFD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19"/>
            <a:ext cx="4325112" cy="1049235"/>
          </a:xfrm>
        </p:spPr>
        <p:txBody>
          <a:bodyPr>
            <a:normAutofit/>
          </a:bodyPr>
          <a:lstStyle/>
          <a:p>
            <a:r>
              <a:rPr lang="cs-CZ" sz="2800" i="1" dirty="0"/>
              <a:t>XAMPP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73AAE2E-5D6B-4952-A4BB-546C49F8DE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1853754"/>
            <a:ext cx="432511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01E4D783-AD45-49E7-B6C7-BBACB82906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7E555A9-7815-4B02-AE78-ABC224347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4325113" cy="40741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Kde:</a:t>
            </a:r>
          </a:p>
          <a:p>
            <a:r>
              <a:rPr lang="cs-CZ" dirty="0">
                <a:hlinkClick r:id="rId2"/>
              </a:rPr>
              <a:t>https://www.apachefriends.org/index.html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Jak:</a:t>
            </a:r>
          </a:p>
          <a:p>
            <a:r>
              <a:rPr lang="en-US" dirty="0">
                <a:hlinkClick r:id="rId3"/>
              </a:rPr>
              <a:t>https://oracle-patches.com/en/databases/3304-using-xampp-on-local-computer-for-web-developers</a:t>
            </a:r>
            <a:endParaRPr lang="cs-CZ" dirty="0"/>
          </a:p>
          <a:p>
            <a:endParaRPr lang="en-US" dirty="0"/>
          </a:p>
        </p:txBody>
      </p:sp>
      <p:pic>
        <p:nvPicPr>
          <p:cNvPr id="5" name="Zástupný obsah 4" descr="Obsah obrázku kreslení&#10;&#10;Popis byl vytvořen automaticky">
            <a:extLst>
              <a:ext uri="{FF2B5EF4-FFF2-40B4-BE49-F238E27FC236}">
                <a16:creationId xmlns:a16="http://schemas.microsoft.com/office/drawing/2014/main" id="{E2AD770B-9C0D-4129-9D7D-1C160B6EA5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7733" y="1959469"/>
            <a:ext cx="4637119" cy="2975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576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82A2AA-320E-43F8-A753-D3A44C308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Control-panel.exe</a:t>
            </a:r>
          </a:p>
        </p:txBody>
      </p:sp>
      <p:pic>
        <p:nvPicPr>
          <p:cNvPr id="5" name="Zástupný obsah 4" descr="Obsah obrázku snímek obrazovky&#10;&#10;Popis byl vytvořen automaticky">
            <a:extLst>
              <a:ext uri="{FF2B5EF4-FFF2-40B4-BE49-F238E27FC236}">
                <a16:creationId xmlns:a16="http://schemas.microsoft.com/office/drawing/2014/main" id="{3021637C-F595-4E6E-862B-F740A88356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53446" y="2016125"/>
            <a:ext cx="5399433" cy="3449638"/>
          </a:xfrm>
        </p:spPr>
      </p:pic>
    </p:spTree>
    <p:extLst>
      <p:ext uri="{BB962C8B-B14F-4D97-AF65-F5344CB8AC3E}">
        <p14:creationId xmlns:p14="http://schemas.microsoft.com/office/powerpoint/2010/main" val="1564461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5C3D674-3D59-4E93-80CA-0C0A9095E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884B8F8-FDC9-498B-9960-5D7260AFC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417737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C086E7AB-F1FC-43A6-8D41-2B2EB7278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4176511" cy="1049235"/>
          </a:xfrm>
        </p:spPr>
        <p:txBody>
          <a:bodyPr>
            <a:normAutofit/>
          </a:bodyPr>
          <a:lstStyle/>
          <a:p>
            <a:r>
              <a:rPr lang="cs-CZ" dirty="0" err="1"/>
              <a:t>Localhost</a:t>
            </a:r>
            <a:r>
              <a:rPr lang="cs-CZ" dirty="0"/>
              <a:t> – 127.0.0.1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F2A81E1-BCBE-426B-8C09-33274E694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77E31A-7DFF-421E-9F68-DBE697381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1" y="2015732"/>
            <a:ext cx="4172212" cy="3450613"/>
          </a:xfrm>
        </p:spPr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http://localhost</a:t>
            </a:r>
            <a:r>
              <a:rPr lang="cs-CZ" dirty="0"/>
              <a:t> – URL adresa lokálního serveru</a:t>
            </a:r>
          </a:p>
          <a:p>
            <a:pPr lvl="1"/>
            <a:r>
              <a:rPr lang="cs-CZ" dirty="0"/>
              <a:t>Vyvolána v prohlížeči dává požadavek na lokální server a  soubor </a:t>
            </a:r>
            <a:r>
              <a:rPr lang="cs-CZ" b="1" i="1" dirty="0" err="1"/>
              <a:t>index.php</a:t>
            </a:r>
            <a:r>
              <a:rPr lang="cs-CZ" b="1" i="1" dirty="0"/>
              <a:t> </a:t>
            </a:r>
            <a:r>
              <a:rPr lang="cs-CZ" dirty="0"/>
              <a:t>ležící v adresáři </a:t>
            </a:r>
            <a:r>
              <a:rPr lang="cs-CZ" b="1" dirty="0" err="1"/>
              <a:t>xampp</a:t>
            </a:r>
            <a:r>
              <a:rPr lang="cs-CZ" b="1" dirty="0"/>
              <a:t>/</a:t>
            </a:r>
            <a:r>
              <a:rPr lang="cs-CZ" b="1" dirty="0" err="1"/>
              <a:t>htdocs</a:t>
            </a:r>
            <a:r>
              <a:rPr lang="cs-CZ" b="1" dirty="0"/>
              <a:t>/</a:t>
            </a:r>
          </a:p>
        </p:txBody>
      </p:sp>
      <p:pic>
        <p:nvPicPr>
          <p:cNvPr id="5" name="Obrázek 4" descr="Obsah obrázku snímek obrazovky&#10;&#10;Popis byl vytvořen automaticky">
            <a:extLst>
              <a:ext uri="{FF2B5EF4-FFF2-40B4-BE49-F238E27FC236}">
                <a16:creationId xmlns:a16="http://schemas.microsoft.com/office/drawing/2014/main" id="{6AF89438-F95D-451C-97EE-D7B7D63F26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4411" y="1840049"/>
            <a:ext cx="4960442" cy="259183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9D1DDD4-5BB3-45BA-B9B3-06B62299AD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24DAE64-2302-42EA-8239-F2F0775CA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3666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9D62FA-CCF3-4B44-ABF4-FAF0AE231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cs-CZ" dirty="0"/>
              <a:t>Projekt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C8BC88-0CD1-47DF-9240-679813E8E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4"/>
            <a:ext cx="4162555" cy="3450613"/>
          </a:xfrm>
        </p:spPr>
        <p:txBody>
          <a:bodyPr>
            <a:normAutofit/>
          </a:bodyPr>
          <a:lstStyle/>
          <a:p>
            <a:r>
              <a:rPr lang="cs-CZ" dirty="0"/>
              <a:t>Složka s názvem projektu – např. </a:t>
            </a:r>
            <a:r>
              <a:rPr lang="cs-CZ" i="1" dirty="0" err="1"/>
              <a:t>projectapp</a:t>
            </a:r>
            <a:r>
              <a:rPr lang="cs-CZ" i="1" dirty="0"/>
              <a:t> </a:t>
            </a:r>
            <a:r>
              <a:rPr lang="cs-CZ" dirty="0"/>
              <a:t>ležící v adresáři </a:t>
            </a:r>
            <a:r>
              <a:rPr lang="cs-CZ" b="1" dirty="0" err="1"/>
              <a:t>htdocs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http://localhost/projectapp</a:t>
            </a:r>
            <a:endParaRPr lang="cs-CZ" dirty="0"/>
          </a:p>
          <a:p>
            <a:r>
              <a:rPr lang="cs-CZ" dirty="0"/>
              <a:t>Obsahuje celý strom složek a souborů projektu.</a:t>
            </a:r>
          </a:p>
          <a:p>
            <a:endParaRPr lang="cs-CZ" dirty="0"/>
          </a:p>
        </p:txBody>
      </p:sp>
      <p:pic>
        <p:nvPicPr>
          <p:cNvPr id="7" name="Obrázek 6" descr="Obsah obrázku hodiny, podepsat&#10;&#10;Popis byl vytvořen automaticky">
            <a:extLst>
              <a:ext uri="{FF2B5EF4-FFF2-40B4-BE49-F238E27FC236}">
                <a16:creationId xmlns:a16="http://schemas.microsoft.com/office/drawing/2014/main" id="{E5DA7A64-76A9-499F-8891-8A2FBAE107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4411" y="2117395"/>
            <a:ext cx="4960443" cy="2157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05334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443</Words>
  <Application>Microsoft Office PowerPoint</Application>
  <PresentationFormat>Širokoúhlá obrazovka</PresentationFormat>
  <Paragraphs>53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Gill Sans MT</vt:lpstr>
      <vt:lpstr>Symbol</vt:lpstr>
      <vt:lpstr>Galerie</vt:lpstr>
      <vt:lpstr>Webová aplikace</vt:lpstr>
      <vt:lpstr>Webové aplikace</vt:lpstr>
      <vt:lpstr>Prezentace aplikace PowerPoint</vt:lpstr>
      <vt:lpstr>Prezentace aplikace PowerPoint</vt:lpstr>
      <vt:lpstr>Nezbytný SW  vývojáře</vt:lpstr>
      <vt:lpstr>XAMPP</vt:lpstr>
      <vt:lpstr>Control-panel.exe</vt:lpstr>
      <vt:lpstr>Localhost – 127.0.0.1</vt:lpstr>
      <vt:lpstr>Projekt</vt:lpstr>
      <vt:lpstr>Prezentace aplikace PowerPoint</vt:lpstr>
      <vt:lpstr>Editor zdrojového kódu</vt:lpstr>
      <vt:lpstr>IDE - Integrated Development Environment </vt:lpstr>
      <vt:lpstr>Netbeans - FREE and OS</vt:lpstr>
      <vt:lpstr>PHP Storm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Webová aplikace</dc:title>
  <dc:creator>Jan Kubrický</dc:creator>
  <cp:lastModifiedBy>Jan Kubricky</cp:lastModifiedBy>
  <cp:revision>3</cp:revision>
  <dcterms:created xsi:type="dcterms:W3CDTF">2020-10-04T17:02:07Z</dcterms:created>
  <dcterms:modified xsi:type="dcterms:W3CDTF">2022-11-14T16:54:42Z</dcterms:modified>
</cp:coreProperties>
</file>